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8"/>
  </p:notesMasterIdLst>
  <p:sldIdLst>
    <p:sldId id="256" r:id="rId2"/>
    <p:sldId id="261" r:id="rId3"/>
    <p:sldId id="258" r:id="rId4"/>
    <p:sldId id="257" r:id="rId5"/>
    <p:sldId id="260" r:id="rId6"/>
    <p:sldId id="25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5" autoAdjust="0"/>
    <p:restoredTop sz="71111" autoAdjust="0"/>
  </p:normalViewPr>
  <p:slideViewPr>
    <p:cSldViewPr snapToGrid="0" showGuides="1">
      <p:cViewPr varScale="1">
        <p:scale>
          <a:sx n="64" d="100"/>
          <a:sy n="64" d="100"/>
        </p:scale>
        <p:origin x="900" y="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11D7395-BAF1-4CBD-A116-DF62D85E1385}" type="datetimeFigureOut">
              <a:rPr lang="en-US" smtClean="0"/>
              <a:t>4/26/2020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68E32D-F6FF-4A88-8521-7FA5FAA4C6A8}" type="slidenum">
              <a:rPr lang="en-US" smtClean="0"/>
              <a:t>‹#›</a:t>
            </a:fld>
            <a:endParaRPr lang="en-US"/>
          </a:p>
        </p:txBody>
      </p:sp>
    </p:spTree>
    <p:extLst>
      <p:ext uri="{BB962C8B-B14F-4D97-AF65-F5344CB8AC3E}">
        <p14:creationId xmlns:p14="http://schemas.microsoft.com/office/powerpoint/2010/main" val="36283735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Women form the largest percentage of the total domestic violence in the united states. 60% of women are physically assaulted by their spouses or partners in their lifetime. This means that nearly 3 in 10 women have experienced physical violence, rape or stalking by a partner. </a:t>
            </a:r>
          </a:p>
        </p:txBody>
      </p:sp>
      <p:sp>
        <p:nvSpPr>
          <p:cNvPr id="4" name="Slide Number Placeholder 3"/>
          <p:cNvSpPr>
            <a:spLocks noGrp="1"/>
          </p:cNvSpPr>
          <p:nvPr>
            <p:ph type="sldNum" sz="quarter" idx="5"/>
          </p:nvPr>
        </p:nvSpPr>
        <p:spPr/>
        <p:txBody>
          <a:bodyPr/>
          <a:lstStyle/>
          <a:p>
            <a:fld id="{1A68E32D-F6FF-4A88-8521-7FA5FAA4C6A8}" type="slidenum">
              <a:rPr lang="en-US" smtClean="0"/>
              <a:t>3</a:t>
            </a:fld>
            <a:endParaRPr lang="en-US"/>
          </a:p>
        </p:txBody>
      </p:sp>
    </p:spTree>
    <p:extLst>
      <p:ext uri="{BB962C8B-B14F-4D97-AF65-F5344CB8AC3E}">
        <p14:creationId xmlns:p14="http://schemas.microsoft.com/office/powerpoint/2010/main" val="28075329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 are also victims of domestic violence. Most of them fear to come out and speak against it. They therefore suffer physically, emotionally and psychosocially without any form of help at their disposal. This should be condemned. More than 40% of total domestic violence victims in America are men.</a:t>
            </a:r>
          </a:p>
        </p:txBody>
      </p:sp>
      <p:sp>
        <p:nvSpPr>
          <p:cNvPr id="4" name="Slide Number Placeholder 3"/>
          <p:cNvSpPr>
            <a:spLocks noGrp="1"/>
          </p:cNvSpPr>
          <p:nvPr>
            <p:ph type="sldNum" sz="quarter" idx="5"/>
          </p:nvPr>
        </p:nvSpPr>
        <p:spPr/>
        <p:txBody>
          <a:bodyPr/>
          <a:lstStyle/>
          <a:p>
            <a:fld id="{1A68E32D-F6FF-4A88-8521-7FA5FAA4C6A8}" type="slidenum">
              <a:rPr lang="en-US" smtClean="0"/>
              <a:t>4</a:t>
            </a:fld>
            <a:endParaRPr lang="en-US"/>
          </a:p>
        </p:txBody>
      </p:sp>
    </p:spTree>
    <p:extLst>
      <p:ext uri="{BB962C8B-B14F-4D97-AF65-F5344CB8AC3E}">
        <p14:creationId xmlns:p14="http://schemas.microsoft.com/office/powerpoint/2010/main" val="2879358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Women have more help mechanism than men. More programs should be created to assist men to speak out when domestically victimized. Men have reported low response to domestic violence than women. They fear to come out. </a:t>
            </a:r>
            <a:r>
              <a:rPr lang="en-US" sz="1200" kern="1200" dirty="0">
                <a:solidFill>
                  <a:schemeClr val="tx1"/>
                </a:solidFill>
                <a:effectLst/>
                <a:latin typeface="+mn-lt"/>
                <a:ea typeface="+mn-ea"/>
                <a:cs typeface="+mn-cs"/>
              </a:rPr>
              <a:t>Workshops and seminars, therapies and response mechanism should be created and enhanced to prevent domestic violence. </a:t>
            </a:r>
            <a:endParaRPr lang="en-US" dirty="0"/>
          </a:p>
        </p:txBody>
      </p:sp>
      <p:sp>
        <p:nvSpPr>
          <p:cNvPr id="4" name="Slide Number Placeholder 3"/>
          <p:cNvSpPr>
            <a:spLocks noGrp="1"/>
          </p:cNvSpPr>
          <p:nvPr>
            <p:ph type="sldNum" sz="quarter" idx="5"/>
          </p:nvPr>
        </p:nvSpPr>
        <p:spPr/>
        <p:txBody>
          <a:bodyPr/>
          <a:lstStyle/>
          <a:p>
            <a:fld id="{1A68E32D-F6FF-4A88-8521-7FA5FAA4C6A8}" type="slidenum">
              <a:rPr lang="en-US" smtClean="0"/>
              <a:t>5</a:t>
            </a:fld>
            <a:endParaRPr lang="en-US"/>
          </a:p>
        </p:txBody>
      </p:sp>
    </p:spTree>
    <p:extLst>
      <p:ext uri="{BB962C8B-B14F-4D97-AF65-F5344CB8AC3E}">
        <p14:creationId xmlns:p14="http://schemas.microsoft.com/office/powerpoint/2010/main" val="27005308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41988" y="3519947"/>
            <a:ext cx="9851921" cy="1661655"/>
          </a:xfrm>
          <a:noFill/>
          <a:effectLst>
            <a:outerShdw blurRad="50800" dist="38100" dir="2700000" algn="tl" rotWithShape="0">
              <a:prstClr val="black">
                <a:alpha val="40000"/>
              </a:prstClr>
            </a:outerShdw>
          </a:effectLst>
        </p:spPr>
        <p:txBody>
          <a:bodyPr>
            <a:normAutofit/>
          </a:bodyPr>
          <a:lstStyle>
            <a:lvl1pPr algn="r">
              <a:defRPr sz="4800">
                <a:solidFill>
                  <a:srgbClr val="002060"/>
                </a:solidFill>
              </a:defRPr>
            </a:lvl1pPr>
          </a:lstStyle>
          <a:p>
            <a:r>
              <a:rPr lang="en-US" dirty="0"/>
              <a:t>Click to edit </a:t>
            </a:r>
            <a:br>
              <a:rPr lang="en-US" dirty="0"/>
            </a:br>
            <a:r>
              <a:rPr lang="en-US" dirty="0"/>
              <a:t>Master title style</a:t>
            </a:r>
          </a:p>
        </p:txBody>
      </p:sp>
      <p:sp>
        <p:nvSpPr>
          <p:cNvPr id="3" name="Subtitle 2"/>
          <p:cNvSpPr>
            <a:spLocks noGrp="1"/>
          </p:cNvSpPr>
          <p:nvPr>
            <p:ph type="subTitle" idx="1"/>
          </p:nvPr>
        </p:nvSpPr>
        <p:spPr>
          <a:xfrm>
            <a:off x="1641987" y="5181601"/>
            <a:ext cx="9843077" cy="904568"/>
          </a:xfrm>
        </p:spPr>
        <p:txBody>
          <a:bodyPr>
            <a:normAutofit/>
          </a:bodyPr>
          <a:lstStyle>
            <a:lvl1pPr marL="0" indent="0" algn="r">
              <a:buNone/>
              <a:defRPr sz="3733" b="0" i="0">
                <a:solidFill>
                  <a:schemeClr val="tx1"/>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A6DB623-3BFA-48C5-8868-E7FAD129A5E6}" type="datetimeFigureOut">
              <a:rPr lang="en-US" smtClean="0"/>
              <a:t>4/26/2020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1994227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8928" y="299116"/>
            <a:ext cx="11012131" cy="1018035"/>
          </a:xfrm>
        </p:spPr>
        <p:txBody>
          <a:bodyPr>
            <a:normAutofit/>
          </a:bodyPr>
          <a:lstStyle>
            <a:lvl1pPr algn="r">
              <a:defRPr sz="4800" baseline="0">
                <a:solidFill>
                  <a:srgbClr val="002060"/>
                </a:solidFill>
                <a:effectLst>
                  <a:outerShdw blurRad="50800" dist="38100" dir="2700000" algn="tl" rotWithShape="0">
                    <a:prstClr val="black">
                      <a:alpha val="40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618285" y="1622323"/>
            <a:ext cx="10994760" cy="4748979"/>
          </a:xfrm>
        </p:spPr>
        <p:txBody>
          <a:bodyPr/>
          <a:lstStyle>
            <a:lvl1pPr algn="l">
              <a:defRPr sz="3733">
                <a:solidFill>
                  <a:schemeClr val="tx1"/>
                </a:solidFill>
              </a:defRPr>
            </a:lvl1pPr>
            <a:lvl2pPr algn="l">
              <a:defRPr>
                <a:solidFill>
                  <a:schemeClr val="tx1"/>
                </a:solidFill>
              </a:defRPr>
            </a:lvl2pPr>
            <a:lvl3pPr algn="l">
              <a:defRPr>
                <a:solidFill>
                  <a:schemeClr val="tx1"/>
                </a:solidFill>
              </a:defRPr>
            </a:lvl3pPr>
            <a:lvl4pPr algn="l">
              <a:defRPr>
                <a:solidFill>
                  <a:schemeClr val="tx1"/>
                </a:solidFill>
              </a:defRPr>
            </a:lvl4pPr>
            <a:lvl5pPr algn="l">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6DB623-3BFA-48C5-8868-E7FAD129A5E6}" type="datetimeFigureOut">
              <a:rPr lang="en-US" smtClean="0"/>
              <a:t>4/26/2020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3556131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68752" y="424062"/>
            <a:ext cx="8584163" cy="967132"/>
          </a:xfrm>
        </p:spPr>
        <p:txBody>
          <a:bodyPr>
            <a:normAutofit/>
          </a:bodyPr>
          <a:lstStyle>
            <a:lvl1pPr algn="l">
              <a:defRPr sz="4800">
                <a:solidFill>
                  <a:srgbClr val="FFFF00"/>
                </a:solidFill>
                <a:effectLst>
                  <a:outerShdw blurRad="50800" dist="38100" dir="2700000" algn="tl" rotWithShape="0">
                    <a:prstClr val="black">
                      <a:alpha val="40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658761" y="1425678"/>
            <a:ext cx="8613059" cy="4825652"/>
          </a:xfrm>
        </p:spPr>
        <p:txBody>
          <a:bodyPr/>
          <a:lstStyle>
            <a:lvl1pPr>
              <a:defRPr sz="3733">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6DB623-3BFA-48C5-8868-E7FAD129A5E6}" type="datetimeFigureOut">
              <a:rPr lang="en-US" smtClean="0"/>
              <a:t>4/26/2020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3150516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A6DB623-3BFA-48C5-8868-E7FAD129A5E6}" type="datetimeFigureOut">
              <a:rPr lang="en-US" smtClean="0"/>
              <a:t>4/26/2020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3999305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6DB623-3BFA-48C5-8868-E7FAD129A5E6}" type="datetimeFigureOut">
              <a:rPr lang="en-US" smtClean="0"/>
              <a:t>4/26/2020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3331032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0928" y="293370"/>
            <a:ext cx="10791153" cy="1018033"/>
          </a:xfrm>
        </p:spPr>
        <p:txBody>
          <a:bodyPr>
            <a:normAutofit/>
          </a:bodyPr>
          <a:lstStyle>
            <a:lvl1pPr algn="r">
              <a:defRPr sz="4800" baseline="0">
                <a:solidFill>
                  <a:srgbClr val="002060"/>
                </a:solidFill>
                <a:effectLst>
                  <a:outerShdw blurRad="50800" dist="38100" dir="2700000" algn="tl" rotWithShape="0">
                    <a:prstClr val="black">
                      <a:alpha val="40000"/>
                    </a:prstClr>
                  </a:outerShdw>
                </a:effectLst>
              </a:defRPr>
            </a:lvl1pPr>
          </a:lstStyle>
          <a:p>
            <a:r>
              <a:rPr lang="en-US"/>
              <a:t>Click to edit Master title style</a:t>
            </a:r>
            <a:endParaRPr lang="en-US" dirty="0"/>
          </a:p>
        </p:txBody>
      </p:sp>
      <p:sp>
        <p:nvSpPr>
          <p:cNvPr id="3" name="Text Placeholder 2"/>
          <p:cNvSpPr>
            <a:spLocks noGrp="1"/>
          </p:cNvSpPr>
          <p:nvPr>
            <p:ph type="body" idx="1"/>
          </p:nvPr>
        </p:nvSpPr>
        <p:spPr>
          <a:xfrm>
            <a:off x="696175" y="2079536"/>
            <a:ext cx="5386917" cy="639763"/>
          </a:xfrm>
        </p:spPr>
        <p:txBody>
          <a:bodyPr anchor="b"/>
          <a:lstStyle>
            <a:lvl1pPr marL="0" indent="0" algn="ctr">
              <a:buNone/>
              <a:defRPr sz="3200" b="1">
                <a:solidFill>
                  <a:schemeClr val="tx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96175" y="2709399"/>
            <a:ext cx="5386917" cy="3035059"/>
          </a:xfrm>
        </p:spPr>
        <p:txBody>
          <a:bodyPr/>
          <a:lstStyle>
            <a:lvl1pPr algn="ctr">
              <a:defRPr sz="3200">
                <a:solidFill>
                  <a:schemeClr val="tx1"/>
                </a:solidFill>
              </a:defRPr>
            </a:lvl1pPr>
            <a:lvl2pPr algn="ctr">
              <a:defRPr sz="2667">
                <a:solidFill>
                  <a:schemeClr val="tx1"/>
                </a:solidFill>
              </a:defRPr>
            </a:lvl2pPr>
            <a:lvl3pPr algn="ctr">
              <a:defRPr sz="2400">
                <a:solidFill>
                  <a:schemeClr val="tx1"/>
                </a:solidFill>
              </a:defRPr>
            </a:lvl3pPr>
            <a:lvl4pPr algn="ctr">
              <a:defRPr sz="2133">
                <a:solidFill>
                  <a:schemeClr val="tx1"/>
                </a:solidFill>
              </a:defRPr>
            </a:lvl4pPr>
            <a:lvl5pPr algn="ctr">
              <a:defRPr sz="2133">
                <a:solidFill>
                  <a:schemeClr val="tx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6337" y="2079536"/>
            <a:ext cx="5389033" cy="639763"/>
          </a:xfrm>
        </p:spPr>
        <p:txBody>
          <a:bodyPr anchor="b"/>
          <a:lstStyle>
            <a:lvl1pPr marL="0" indent="0" algn="ctr">
              <a:buNone/>
              <a:defRPr sz="3200" b="1">
                <a:solidFill>
                  <a:schemeClr val="tx1"/>
                </a:solidFill>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076337" y="2709399"/>
            <a:ext cx="5389033" cy="3035059"/>
          </a:xfrm>
        </p:spPr>
        <p:txBody>
          <a:bodyPr/>
          <a:lstStyle>
            <a:lvl1pPr algn="ctr">
              <a:defRPr sz="3200">
                <a:solidFill>
                  <a:schemeClr val="tx1"/>
                </a:solidFill>
              </a:defRPr>
            </a:lvl1pPr>
            <a:lvl2pPr algn="ctr">
              <a:defRPr sz="2667">
                <a:solidFill>
                  <a:schemeClr val="tx1"/>
                </a:solidFill>
              </a:defRPr>
            </a:lvl2pPr>
            <a:lvl3pPr algn="ctr">
              <a:defRPr sz="2400">
                <a:solidFill>
                  <a:schemeClr val="tx1"/>
                </a:solidFill>
              </a:defRPr>
            </a:lvl3pPr>
            <a:lvl4pPr algn="ctr">
              <a:defRPr sz="2133">
                <a:solidFill>
                  <a:schemeClr val="tx1"/>
                </a:solidFill>
              </a:defRPr>
            </a:lvl4pPr>
            <a:lvl5pPr algn="ctr">
              <a:defRPr sz="2133">
                <a:solidFill>
                  <a:schemeClr val="tx1"/>
                </a:solidFill>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A6DB623-3BFA-48C5-8868-E7FAD129A5E6}" type="datetimeFigureOut">
              <a:rPr lang="en-US" smtClean="0"/>
              <a:t>4/26/2020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2260392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A6DB623-3BFA-48C5-8868-E7FAD129A5E6}" type="datetimeFigureOut">
              <a:rPr lang="en-US" smtClean="0"/>
              <a:t>4/26/2020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4023554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6DB623-3BFA-48C5-8868-E7FAD129A5E6}" type="datetimeFigureOut">
              <a:rPr lang="en-US" smtClean="0"/>
              <a:t>4/26/2020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3499289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A6DB623-3BFA-48C5-8868-E7FAD129A5E6}" type="datetimeFigureOut">
              <a:rPr lang="en-US" smtClean="0"/>
              <a:t>4/26/2020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338393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CA6DB623-3BFA-48C5-8868-E7FAD129A5E6}" type="datetimeFigureOut">
              <a:rPr lang="en-US" smtClean="0"/>
              <a:t>4/26/2020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2982064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6DB623-3BFA-48C5-8868-E7FAD129A5E6}" type="datetimeFigureOut">
              <a:rPr lang="en-US" smtClean="0"/>
              <a:t>4/26/2020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420CE-986B-4F52-908A-BD743485FFD6}" type="slidenum">
              <a:rPr lang="en-US" smtClean="0"/>
              <a:t>‹#›</a:t>
            </a:fld>
            <a:endParaRPr lang="en-US"/>
          </a:p>
        </p:txBody>
      </p:sp>
    </p:spTree>
    <p:extLst>
      <p:ext uri="{BB962C8B-B14F-4D97-AF65-F5344CB8AC3E}">
        <p14:creationId xmlns:p14="http://schemas.microsoft.com/office/powerpoint/2010/main" val="19716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6DB623-3BFA-48C5-8868-E7FAD129A5E6}" type="datetimeFigureOut">
              <a:rPr lang="en-US" smtClean="0"/>
              <a:t>4/26/2020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1420CE-986B-4F52-908A-BD743485FFD6}" type="slidenum">
              <a:rPr lang="en-US" smtClean="0"/>
              <a:t>‹#›</a:t>
            </a:fld>
            <a:endParaRPr lang="en-US"/>
          </a:p>
        </p:txBody>
      </p:sp>
      <p:pic>
        <p:nvPicPr>
          <p:cNvPr id="7" name="Picture 6" descr="E:\websites\free-power-point-templates\2012\logos.png">
            <a:extLst>
              <a:ext uri="{FF2B5EF4-FFF2-40B4-BE49-F238E27FC236}">
                <a16:creationId xmlns:a16="http://schemas.microsoft.com/office/drawing/2014/main" id="{08B89D22-1D6E-450B-881F-4D2A4C527F7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077967" y="3101618"/>
            <a:ext cx="1951712" cy="70261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09199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CA6DB623-3BFA-48C5-8868-E7FAD129A5E6}" type="datetimeFigureOut">
              <a:rPr lang="en-US" smtClean="0"/>
              <a:t>4/26/2020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D81420CE-986B-4F52-908A-BD743485FFD6}" type="slidenum">
              <a:rPr lang="en-US" smtClean="0"/>
              <a:t>‹#›</a:t>
            </a:fld>
            <a:endParaRPr lang="en-US"/>
          </a:p>
        </p:txBody>
      </p:sp>
      <p:sp>
        <p:nvSpPr>
          <p:cNvPr id="7" name="TextBox 6">
            <a:extLst>
              <a:ext uri="{FF2B5EF4-FFF2-40B4-BE49-F238E27FC236}">
                <a16:creationId xmlns:a16="http://schemas.microsoft.com/office/drawing/2014/main" id="{11E867DF-3DCA-4725-94F0-F2B6BD747A82}"/>
              </a:ext>
            </a:extLst>
          </p:cNvPr>
          <p:cNvSpPr txBox="1"/>
          <p:nvPr/>
        </p:nvSpPr>
        <p:spPr>
          <a:xfrm>
            <a:off x="-12200" y="6951663"/>
            <a:ext cx="11186167" cy="666977"/>
          </a:xfrm>
          <a:prstGeom prst="rect">
            <a:avLst/>
          </a:prstGeom>
          <a:noFill/>
        </p:spPr>
        <p:txBody>
          <a:bodyPr wrap="square" rtlCol="0">
            <a:spAutoFit/>
          </a:bodyPr>
          <a:lstStyle/>
          <a:p>
            <a:r>
              <a:rPr lang="en-US" sz="1867" dirty="0">
                <a:solidFill>
                  <a:schemeClr val="bg1">
                    <a:lumMod val="65000"/>
                  </a:schemeClr>
                </a:solidFill>
              </a:rPr>
              <a:t>This presentation uses a free template provided by FPPT.com</a:t>
            </a:r>
          </a:p>
          <a:p>
            <a:r>
              <a:rPr lang="en-US" sz="1867" dirty="0">
                <a:solidFill>
                  <a:schemeClr val="bg1">
                    <a:lumMod val="65000"/>
                  </a:schemeClr>
                </a:solidFill>
              </a:rPr>
              <a:t>www.free-power-point-templates.com</a:t>
            </a:r>
          </a:p>
        </p:txBody>
      </p:sp>
    </p:spTree>
    <p:extLst>
      <p:ext uri="{BB962C8B-B14F-4D97-AF65-F5344CB8AC3E}">
        <p14:creationId xmlns:p14="http://schemas.microsoft.com/office/powerpoint/2010/main" val="382933013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g"/><Relationship Id="rId4" Type="http://schemas.openxmlformats.org/officeDocument/2006/relationships/image" Target="../media/image7.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g"/></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BE0EA-9ADB-49EA-BF6F-A597615FA03D}"/>
              </a:ext>
            </a:extLst>
          </p:cNvPr>
          <p:cNvSpPr>
            <a:spLocks noGrp="1"/>
          </p:cNvSpPr>
          <p:nvPr>
            <p:ph type="ctrTitle"/>
          </p:nvPr>
        </p:nvSpPr>
        <p:spPr>
          <a:xfrm>
            <a:off x="349955" y="29582"/>
            <a:ext cx="11492089" cy="774170"/>
          </a:xfrm>
        </p:spPr>
        <p:txBody>
          <a:bodyPr>
            <a:normAutofit fontScale="90000"/>
          </a:bodyPr>
          <a:lstStyle/>
          <a:p>
            <a:pPr algn="ctr"/>
            <a:r>
              <a:rPr lang="en-US" b="1" dirty="0">
                <a:solidFill>
                  <a:srgbClr val="FF0000"/>
                </a:solidFill>
              </a:rPr>
              <a:t>Campaign for Domestic Violence</a:t>
            </a:r>
          </a:p>
        </p:txBody>
      </p:sp>
      <p:sp>
        <p:nvSpPr>
          <p:cNvPr id="3" name="Subtitle 2">
            <a:extLst>
              <a:ext uri="{FF2B5EF4-FFF2-40B4-BE49-F238E27FC236}">
                <a16:creationId xmlns:a16="http://schemas.microsoft.com/office/drawing/2014/main" id="{24EF4B9D-C01F-4FFC-99E1-6070E81E5450}"/>
              </a:ext>
            </a:extLst>
          </p:cNvPr>
          <p:cNvSpPr>
            <a:spLocks noGrp="1"/>
          </p:cNvSpPr>
          <p:nvPr>
            <p:ph type="subTitle" idx="1"/>
          </p:nvPr>
        </p:nvSpPr>
        <p:spPr>
          <a:xfrm>
            <a:off x="349956" y="1417742"/>
            <a:ext cx="11492088" cy="3827815"/>
          </a:xfrm>
        </p:spPr>
        <p:txBody>
          <a:bodyPr>
            <a:normAutofit/>
          </a:bodyPr>
          <a:lstStyle/>
          <a:p>
            <a:pPr algn="l"/>
            <a:endParaRPr lang="en-US" sz="2800" dirty="0">
              <a:latin typeface="+mj-lt"/>
            </a:endParaRPr>
          </a:p>
        </p:txBody>
      </p:sp>
      <p:pic>
        <p:nvPicPr>
          <p:cNvPr id="5" name="Picture 4">
            <a:extLst>
              <a:ext uri="{FF2B5EF4-FFF2-40B4-BE49-F238E27FC236}">
                <a16:creationId xmlns:a16="http://schemas.microsoft.com/office/drawing/2014/main" id="{C002C2DE-5427-4A92-90B8-968254F45A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803752"/>
            <a:ext cx="12192000" cy="6054248"/>
          </a:xfrm>
          <a:prstGeom prst="rect">
            <a:avLst/>
          </a:prstGeom>
        </p:spPr>
      </p:pic>
    </p:spTree>
    <p:extLst>
      <p:ext uri="{BB962C8B-B14F-4D97-AF65-F5344CB8AC3E}">
        <p14:creationId xmlns:p14="http://schemas.microsoft.com/office/powerpoint/2010/main" val="23650068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FE932-44F9-46A9-92DE-3455C7CFDE40}"/>
              </a:ext>
            </a:extLst>
          </p:cNvPr>
          <p:cNvSpPr>
            <a:spLocks noGrp="1"/>
          </p:cNvSpPr>
          <p:nvPr>
            <p:ph type="title"/>
          </p:nvPr>
        </p:nvSpPr>
        <p:spPr/>
        <p:txBody>
          <a:bodyPr/>
          <a:lstStyle/>
          <a:p>
            <a:pPr algn="ctr"/>
            <a:r>
              <a:rPr lang="en-US" b="1" dirty="0">
                <a:solidFill>
                  <a:srgbClr val="FF0000"/>
                </a:solidFill>
              </a:rPr>
              <a:t>Domestic Violence</a:t>
            </a:r>
          </a:p>
        </p:txBody>
      </p:sp>
      <p:sp>
        <p:nvSpPr>
          <p:cNvPr id="3" name="Content Placeholder 2">
            <a:extLst>
              <a:ext uri="{FF2B5EF4-FFF2-40B4-BE49-F238E27FC236}">
                <a16:creationId xmlns:a16="http://schemas.microsoft.com/office/drawing/2014/main" id="{622CFFA0-EFD7-41CF-84FB-5DCB72C95CEC}"/>
              </a:ext>
            </a:extLst>
          </p:cNvPr>
          <p:cNvSpPr>
            <a:spLocks noGrp="1"/>
          </p:cNvSpPr>
          <p:nvPr>
            <p:ph idx="1"/>
          </p:nvPr>
        </p:nvSpPr>
        <p:spPr>
          <a:xfrm>
            <a:off x="182880" y="1622323"/>
            <a:ext cx="11887200" cy="5058893"/>
          </a:xfrm>
        </p:spPr>
        <p:txBody>
          <a:bodyPr>
            <a:normAutofit fontScale="85000" lnSpcReduction="10000"/>
          </a:bodyPr>
          <a:lstStyle/>
          <a:p>
            <a:r>
              <a:rPr lang="en-US" dirty="0"/>
              <a:t>Refers to violence, intimidation and abuse among people who are presently or previously been in an intimate relationship.</a:t>
            </a:r>
          </a:p>
          <a:p>
            <a:r>
              <a:rPr lang="en-US" dirty="0"/>
              <a:t>Involves all attempts by one partner to control and dominate the other. </a:t>
            </a:r>
          </a:p>
          <a:p>
            <a:r>
              <a:rPr lang="en-US" dirty="0"/>
              <a:t>Domestic violence uses shame, fear, guilt and intimidation to wear the other person down and keep them under their thumb. </a:t>
            </a:r>
          </a:p>
          <a:p>
            <a:r>
              <a:rPr lang="en-US" dirty="0"/>
              <a:t>More than 12 million men and women on a yearly basis face domestic violence. </a:t>
            </a:r>
          </a:p>
          <a:p>
            <a:r>
              <a:rPr lang="en-US" dirty="0"/>
              <a:t>24 people per minute are victims of physical, emotional or financial violence by an intimate partner in the United States </a:t>
            </a:r>
          </a:p>
          <a:p>
            <a:endParaRPr lang="en-US" dirty="0"/>
          </a:p>
        </p:txBody>
      </p:sp>
    </p:spTree>
    <p:extLst>
      <p:ext uri="{BB962C8B-B14F-4D97-AF65-F5344CB8AC3E}">
        <p14:creationId xmlns:p14="http://schemas.microsoft.com/office/powerpoint/2010/main" val="2123260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11FB1-31E2-48FA-8E1C-C295C3406C4B}"/>
              </a:ext>
            </a:extLst>
          </p:cNvPr>
          <p:cNvSpPr>
            <a:spLocks noGrp="1"/>
          </p:cNvSpPr>
          <p:nvPr>
            <p:ph type="title"/>
          </p:nvPr>
        </p:nvSpPr>
        <p:spPr>
          <a:xfrm>
            <a:off x="0" y="6281915"/>
            <a:ext cx="12191999" cy="576085"/>
          </a:xfrm>
        </p:spPr>
        <p:txBody>
          <a:bodyPr>
            <a:noAutofit/>
          </a:bodyPr>
          <a:lstStyle/>
          <a:p>
            <a:pPr algn="l"/>
            <a:r>
              <a:rPr lang="en-US" sz="2000" dirty="0">
                <a:solidFill>
                  <a:schemeClr val="tx1"/>
                </a:solidFill>
              </a:rPr>
              <a:t>Women form the greatest percentage of total domestic violence in U.S. They also respond quickly to domestic violence</a:t>
            </a:r>
          </a:p>
        </p:txBody>
      </p:sp>
      <p:pic>
        <p:nvPicPr>
          <p:cNvPr id="5" name="Content Placeholder 4">
            <a:extLst>
              <a:ext uri="{FF2B5EF4-FFF2-40B4-BE49-F238E27FC236}">
                <a16:creationId xmlns:a16="http://schemas.microsoft.com/office/drawing/2014/main" id="{58E7DD1A-2FCE-45BF-83A0-A87D4B07C028}"/>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5892800" cy="3327752"/>
          </a:xfrm>
        </p:spPr>
      </p:pic>
      <p:pic>
        <p:nvPicPr>
          <p:cNvPr id="9" name="Picture 8">
            <a:extLst>
              <a:ext uri="{FF2B5EF4-FFF2-40B4-BE49-F238E27FC236}">
                <a16:creationId xmlns:a16="http://schemas.microsoft.com/office/drawing/2014/main" id="{0993AE7C-539C-4D7B-B5BF-86C189B28BC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6979" y="0"/>
            <a:ext cx="6073422" cy="3327752"/>
          </a:xfrm>
          <a:prstGeom prst="rect">
            <a:avLst/>
          </a:prstGeom>
        </p:spPr>
      </p:pic>
      <p:pic>
        <p:nvPicPr>
          <p:cNvPr id="11" name="Picture 10">
            <a:extLst>
              <a:ext uri="{FF2B5EF4-FFF2-40B4-BE49-F238E27FC236}">
                <a16:creationId xmlns:a16="http://schemas.microsoft.com/office/drawing/2014/main" id="{D74F60A1-C348-48C5-A9D5-F8B259C724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78889" y="3327751"/>
            <a:ext cx="4775200" cy="2954163"/>
          </a:xfrm>
          <a:prstGeom prst="rect">
            <a:avLst/>
          </a:prstGeom>
        </p:spPr>
      </p:pic>
      <p:pic>
        <p:nvPicPr>
          <p:cNvPr id="13" name="Picture 12">
            <a:extLst>
              <a:ext uri="{FF2B5EF4-FFF2-40B4-BE49-F238E27FC236}">
                <a16:creationId xmlns:a16="http://schemas.microsoft.com/office/drawing/2014/main" id="{FC302B69-C91F-40AA-AA73-5168230326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17333" y="3327752"/>
            <a:ext cx="4199466" cy="2954163"/>
          </a:xfrm>
          <a:prstGeom prst="rect">
            <a:avLst/>
          </a:prstGeom>
        </p:spPr>
      </p:pic>
      <p:pic>
        <p:nvPicPr>
          <p:cNvPr id="17" name="Picture 16">
            <a:extLst>
              <a:ext uri="{FF2B5EF4-FFF2-40B4-BE49-F238E27FC236}">
                <a16:creationId xmlns:a16="http://schemas.microsoft.com/office/drawing/2014/main" id="{65941D6B-BAEB-400B-BA1F-9D837D5B488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327751"/>
            <a:ext cx="3217333" cy="2954163"/>
          </a:xfrm>
          <a:prstGeom prst="rect">
            <a:avLst/>
          </a:prstGeom>
        </p:spPr>
      </p:pic>
    </p:spTree>
    <p:extLst>
      <p:ext uri="{BB962C8B-B14F-4D97-AF65-F5344CB8AC3E}">
        <p14:creationId xmlns:p14="http://schemas.microsoft.com/office/powerpoint/2010/main" val="5180117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CA63C-E6BA-4F52-876D-4F1FA002BA89}"/>
              </a:ext>
            </a:extLst>
          </p:cNvPr>
          <p:cNvSpPr>
            <a:spLocks noGrp="1"/>
          </p:cNvSpPr>
          <p:nvPr>
            <p:ph type="title"/>
          </p:nvPr>
        </p:nvSpPr>
        <p:spPr>
          <a:xfrm>
            <a:off x="1" y="6137910"/>
            <a:ext cx="11977510" cy="635423"/>
          </a:xfrm>
        </p:spPr>
        <p:txBody>
          <a:bodyPr>
            <a:normAutofit/>
          </a:bodyPr>
          <a:lstStyle/>
          <a:p>
            <a:pPr algn="ctr"/>
            <a:r>
              <a:rPr lang="en-US" sz="2000" dirty="0">
                <a:solidFill>
                  <a:srgbClr val="FF0000"/>
                </a:solidFill>
              </a:rPr>
              <a:t>Men suffers in silence in domestic violence</a:t>
            </a:r>
          </a:p>
        </p:txBody>
      </p:sp>
      <p:pic>
        <p:nvPicPr>
          <p:cNvPr id="5" name="Content Placeholder 4">
            <a:extLst>
              <a:ext uri="{FF2B5EF4-FFF2-40B4-BE49-F238E27FC236}">
                <a16:creationId xmlns:a16="http://schemas.microsoft.com/office/drawing/2014/main" id="{5629C6E7-ACB6-4961-AC31-3D901D36728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 y="0"/>
            <a:ext cx="5994400" cy="3894666"/>
          </a:xfrm>
        </p:spPr>
      </p:pic>
      <p:pic>
        <p:nvPicPr>
          <p:cNvPr id="7" name="Picture 6">
            <a:extLst>
              <a:ext uri="{FF2B5EF4-FFF2-40B4-BE49-F238E27FC236}">
                <a16:creationId xmlns:a16="http://schemas.microsoft.com/office/drawing/2014/main" id="{BEC8E6B8-70A9-46F1-B455-B89FC25A71A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94399" y="-1"/>
            <a:ext cx="6197602" cy="3894667"/>
          </a:xfrm>
          <a:prstGeom prst="rect">
            <a:avLst/>
          </a:prstGeom>
        </p:spPr>
      </p:pic>
      <p:pic>
        <p:nvPicPr>
          <p:cNvPr id="9" name="Picture 8">
            <a:extLst>
              <a:ext uri="{FF2B5EF4-FFF2-40B4-BE49-F238E27FC236}">
                <a16:creationId xmlns:a16="http://schemas.microsoft.com/office/drawing/2014/main" id="{B3B0936D-91A7-482F-AC08-5B08B55ADA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89866" y="3894666"/>
            <a:ext cx="4267199" cy="2404534"/>
          </a:xfrm>
          <a:prstGeom prst="rect">
            <a:avLst/>
          </a:prstGeom>
        </p:spPr>
      </p:pic>
      <p:pic>
        <p:nvPicPr>
          <p:cNvPr id="11" name="Picture 10">
            <a:extLst>
              <a:ext uri="{FF2B5EF4-FFF2-40B4-BE49-F238E27FC236}">
                <a16:creationId xmlns:a16="http://schemas.microsoft.com/office/drawing/2014/main" id="{DDAF5CC5-9F7D-4681-9135-FA543D7A0ED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57065" y="3894666"/>
            <a:ext cx="4334934" cy="2404534"/>
          </a:xfrm>
          <a:prstGeom prst="rect">
            <a:avLst/>
          </a:prstGeom>
        </p:spPr>
      </p:pic>
      <p:pic>
        <p:nvPicPr>
          <p:cNvPr id="13" name="Picture 12">
            <a:extLst>
              <a:ext uri="{FF2B5EF4-FFF2-40B4-BE49-F238E27FC236}">
                <a16:creationId xmlns:a16="http://schemas.microsoft.com/office/drawing/2014/main" id="{FD2BB91A-C4C9-4402-9F41-4A4C10E265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3894666"/>
            <a:ext cx="3581539" cy="2404534"/>
          </a:xfrm>
          <a:prstGeom prst="rect">
            <a:avLst/>
          </a:prstGeom>
        </p:spPr>
      </p:pic>
    </p:spTree>
    <p:extLst>
      <p:ext uri="{BB962C8B-B14F-4D97-AF65-F5344CB8AC3E}">
        <p14:creationId xmlns:p14="http://schemas.microsoft.com/office/powerpoint/2010/main" val="21656106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728B8-178F-443B-A077-A02D77FA7405}"/>
              </a:ext>
            </a:extLst>
          </p:cNvPr>
          <p:cNvSpPr>
            <a:spLocks noGrp="1"/>
          </p:cNvSpPr>
          <p:nvPr>
            <p:ph type="title"/>
          </p:nvPr>
        </p:nvSpPr>
        <p:spPr>
          <a:xfrm>
            <a:off x="838200" y="617219"/>
            <a:ext cx="10515600" cy="579403"/>
          </a:xfrm>
        </p:spPr>
        <p:txBody>
          <a:bodyPr>
            <a:normAutofit fontScale="90000"/>
          </a:bodyPr>
          <a:lstStyle/>
          <a:p>
            <a:pPr algn="ctr"/>
            <a:r>
              <a:rPr lang="en-US" b="1" dirty="0">
                <a:solidFill>
                  <a:srgbClr val="FF0000"/>
                </a:solidFill>
              </a:rPr>
              <a:t>How To Help Out</a:t>
            </a:r>
          </a:p>
        </p:txBody>
      </p:sp>
      <p:pic>
        <p:nvPicPr>
          <p:cNvPr id="9" name="Picture 8">
            <a:extLst>
              <a:ext uri="{FF2B5EF4-FFF2-40B4-BE49-F238E27FC236}">
                <a16:creationId xmlns:a16="http://schemas.microsoft.com/office/drawing/2014/main" id="{A652C2C7-F29D-4A37-BFE6-3FC414DDC7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36" y="4783836"/>
            <a:ext cx="5236463" cy="2074164"/>
          </a:xfrm>
          <a:prstGeom prst="rect">
            <a:avLst/>
          </a:prstGeom>
        </p:spPr>
      </p:pic>
      <p:pic>
        <p:nvPicPr>
          <p:cNvPr id="11" name="Picture 10">
            <a:extLst>
              <a:ext uri="{FF2B5EF4-FFF2-40B4-BE49-F238E27FC236}">
                <a16:creationId xmlns:a16="http://schemas.microsoft.com/office/drawing/2014/main" id="{FB9BA51E-1A5F-449C-BDB7-15E3FE17DA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3999" y="1530660"/>
            <a:ext cx="6760464" cy="2074164"/>
          </a:xfrm>
          <a:prstGeom prst="rect">
            <a:avLst/>
          </a:prstGeom>
        </p:spPr>
      </p:pic>
      <p:pic>
        <p:nvPicPr>
          <p:cNvPr id="13" name="Picture 12">
            <a:extLst>
              <a:ext uri="{FF2B5EF4-FFF2-40B4-BE49-F238E27FC236}">
                <a16:creationId xmlns:a16="http://schemas.microsoft.com/office/drawing/2014/main" id="{B5154983-5093-4ACC-9948-6F9196AB0F1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31536" y="3604823"/>
            <a:ext cx="6760464" cy="3253177"/>
          </a:xfrm>
          <a:prstGeom prst="rect">
            <a:avLst/>
          </a:prstGeom>
        </p:spPr>
      </p:pic>
      <p:pic>
        <p:nvPicPr>
          <p:cNvPr id="17" name="Content Placeholder 16">
            <a:extLst>
              <a:ext uri="{FF2B5EF4-FFF2-40B4-BE49-F238E27FC236}">
                <a16:creationId xmlns:a16="http://schemas.microsoft.com/office/drawing/2014/main" id="{5286EC5E-0A2F-49BD-85A4-0985D255641F}"/>
              </a:ext>
            </a:extLst>
          </p:cNvPr>
          <p:cNvPicPr>
            <a:picLocks noGrp="1" noChangeAspect="1"/>
          </p:cNvPicPr>
          <p:nvPr>
            <p:ph idx="1"/>
          </p:nvPr>
        </p:nvPicPr>
        <p:blipFill>
          <a:blip r:embed="rId6">
            <a:extLst>
              <a:ext uri="{28A0092B-C50C-407E-A947-70E740481C1C}">
                <a14:useLocalDpi xmlns:a14="http://schemas.microsoft.com/office/drawing/2010/main" val="0"/>
              </a:ext>
            </a:extLst>
          </a:blip>
          <a:stretch>
            <a:fillRect/>
          </a:stretch>
        </p:blipFill>
        <p:spPr>
          <a:xfrm>
            <a:off x="0" y="1530660"/>
            <a:ext cx="5333999" cy="3253176"/>
          </a:xfrm>
        </p:spPr>
      </p:pic>
    </p:spTree>
    <p:extLst>
      <p:ext uri="{BB962C8B-B14F-4D97-AF65-F5344CB8AC3E}">
        <p14:creationId xmlns:p14="http://schemas.microsoft.com/office/powerpoint/2010/main" val="39267893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78D55-883D-4695-84CD-25793ACC117E}"/>
              </a:ext>
            </a:extLst>
          </p:cNvPr>
          <p:cNvSpPr>
            <a:spLocks noGrp="1"/>
          </p:cNvSpPr>
          <p:nvPr>
            <p:ph type="title"/>
          </p:nvPr>
        </p:nvSpPr>
        <p:spPr>
          <a:xfrm>
            <a:off x="120015" y="638123"/>
            <a:ext cx="12192000" cy="673453"/>
          </a:xfrm>
        </p:spPr>
        <p:txBody>
          <a:bodyPr>
            <a:normAutofit fontScale="90000"/>
          </a:bodyPr>
          <a:lstStyle/>
          <a:p>
            <a:pPr algn="l"/>
            <a:r>
              <a:rPr lang="en-US" b="1" dirty="0">
                <a:solidFill>
                  <a:srgbClr val="FF0000"/>
                </a:solidFill>
              </a:rPr>
              <a:t>Stop domestic violence campaign</a:t>
            </a:r>
          </a:p>
        </p:txBody>
      </p:sp>
      <p:sp>
        <p:nvSpPr>
          <p:cNvPr id="3" name="Content Placeholder 2">
            <a:extLst>
              <a:ext uri="{FF2B5EF4-FFF2-40B4-BE49-F238E27FC236}">
                <a16:creationId xmlns:a16="http://schemas.microsoft.com/office/drawing/2014/main" id="{2ED0A7D1-17B8-4545-8D19-3B18E7642360}"/>
              </a:ext>
            </a:extLst>
          </p:cNvPr>
          <p:cNvSpPr>
            <a:spLocks noGrp="1"/>
          </p:cNvSpPr>
          <p:nvPr>
            <p:ph idx="1"/>
          </p:nvPr>
        </p:nvSpPr>
        <p:spPr>
          <a:xfrm>
            <a:off x="228600" y="1554480"/>
            <a:ext cx="8138160" cy="5154930"/>
          </a:xfrm>
        </p:spPr>
        <p:txBody>
          <a:bodyPr>
            <a:normAutofit fontScale="70000" lnSpcReduction="20000"/>
          </a:bodyPr>
          <a:lstStyle/>
          <a:p>
            <a:r>
              <a:rPr lang="en-US" dirty="0"/>
              <a:t>Address domestic violence at social gatherings.</a:t>
            </a:r>
          </a:p>
          <a:p>
            <a:r>
              <a:rPr lang="en-US" dirty="0"/>
              <a:t>Educate youngsters of dangers of domestic violence.</a:t>
            </a:r>
          </a:p>
          <a:p>
            <a:r>
              <a:rPr lang="en-US" dirty="0"/>
              <a:t>Create workshop and seminars for intimate partners to discuss domestic violence.</a:t>
            </a:r>
          </a:p>
          <a:p>
            <a:r>
              <a:rPr lang="en-US" dirty="0"/>
              <a:t>Increase and improve therapy for domestic violence victims.</a:t>
            </a:r>
          </a:p>
          <a:p>
            <a:r>
              <a:rPr lang="en-US" dirty="0"/>
              <a:t>Use social media radio and television to campaigns against domestic violence</a:t>
            </a:r>
          </a:p>
          <a:p>
            <a:r>
              <a:rPr lang="en-US" dirty="0"/>
              <a:t>Perform walks in the cities to condemn domestic violence.</a:t>
            </a:r>
          </a:p>
          <a:p>
            <a:r>
              <a:rPr lang="en-US" dirty="0"/>
              <a:t>Use posters in towns, schools, social halls and public transport to condemn domestic violence.</a:t>
            </a:r>
          </a:p>
        </p:txBody>
      </p:sp>
      <p:pic>
        <p:nvPicPr>
          <p:cNvPr id="7" name="Picture 6">
            <a:extLst>
              <a:ext uri="{FF2B5EF4-FFF2-40B4-BE49-F238E27FC236}">
                <a16:creationId xmlns:a16="http://schemas.microsoft.com/office/drawing/2014/main" id="{72A596F6-543B-42CA-BAA1-5D0E850B9B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5295" y="3148014"/>
            <a:ext cx="4116705" cy="3561396"/>
          </a:xfrm>
          <a:prstGeom prst="rect">
            <a:avLst/>
          </a:prstGeom>
        </p:spPr>
      </p:pic>
      <p:pic>
        <p:nvPicPr>
          <p:cNvPr id="6" name="Picture 5">
            <a:extLst>
              <a:ext uri="{FF2B5EF4-FFF2-40B4-BE49-F238E27FC236}">
                <a16:creationId xmlns:a16="http://schemas.microsoft.com/office/drawing/2014/main" id="{8B73094C-E76B-4561-80D6-BFE31B59D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6760" y="1"/>
            <a:ext cx="3825240" cy="3429000"/>
          </a:xfrm>
          <a:prstGeom prst="rect">
            <a:avLst/>
          </a:prstGeom>
        </p:spPr>
      </p:pic>
    </p:spTree>
    <p:extLst>
      <p:ext uri="{BB962C8B-B14F-4D97-AF65-F5344CB8AC3E}">
        <p14:creationId xmlns:p14="http://schemas.microsoft.com/office/powerpoint/2010/main" val="21065892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sld>
</file>

<file path=ppt/theme/theme1.xml><?xml version="1.0" encoding="utf-8"?>
<a:theme xmlns:a="http://schemas.openxmlformats.org/drawingml/2006/main" name="160863-baloon-template-16x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160863-baloon-template-16x9</Template>
  <TotalTime>74</TotalTime>
  <Words>376</Words>
  <Application>Microsoft Office PowerPoint</Application>
  <PresentationFormat>Widescreen</PresentationFormat>
  <Paragraphs>24</Paragraphs>
  <Slides>6</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160863-baloon-template-16x9</vt:lpstr>
      <vt:lpstr>Campaign for Domestic Violence</vt:lpstr>
      <vt:lpstr>Domestic Violence</vt:lpstr>
      <vt:lpstr>Women form the greatest percentage of total domestic violence in U.S. They also respond quickly to domestic violence</vt:lpstr>
      <vt:lpstr>Men suffers in silence in domestic violence</vt:lpstr>
      <vt:lpstr>How To Help Out</vt:lpstr>
      <vt:lpstr>Stop domestic violence campaign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Campaign against domestic violence</dc:title>
  <dc:creator>USER PC</dc:creator>
  <cp:lastModifiedBy>Nahashon</cp:lastModifiedBy>
  <cp:revision>12</cp:revision>
  <dcterms:created xsi:type="dcterms:W3CDTF">2020-04-27T00:20:22Z</dcterms:created>
  <dcterms:modified xsi:type="dcterms:W3CDTF">2020-04-27T01:41:09Z</dcterms:modified>
</cp:coreProperties>
</file>